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Constanti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Constantia-bold.fntdata"/><Relationship Id="rId10" Type="http://schemas.openxmlformats.org/officeDocument/2006/relationships/slide" Target="slides/slide4.xml"/><Relationship Id="rId21" Type="http://schemas.openxmlformats.org/officeDocument/2006/relationships/font" Target="fonts/Constantia-regular.fntdata"/><Relationship Id="rId13" Type="http://schemas.openxmlformats.org/officeDocument/2006/relationships/slide" Target="slides/slide7.xml"/><Relationship Id="rId24" Type="http://schemas.openxmlformats.org/officeDocument/2006/relationships/font" Target="fonts/Constantia-boldItalic.fntdata"/><Relationship Id="rId12" Type="http://schemas.openxmlformats.org/officeDocument/2006/relationships/slide" Target="slides/slide6.xml"/><Relationship Id="rId23" Type="http://schemas.openxmlformats.org/officeDocument/2006/relationships/font" Target="fonts/Constanti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17f9d704e_1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c17f9d704e_1_1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c17f9d704e_1_1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95dba59c9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95dba59c9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1e52b2c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c1e52b2c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17f9d704e_1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2c17f9d704e_1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c17f9d704e_1_1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1e52b2c7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1e52b2c7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17f9d704e_1_5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2c17f9d704e_1_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17f9d704e_1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c17f9d704e_1_1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c17f9d704e_1_1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17f9d704e_1_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c17f9d704e_1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17f9d704e_1_1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c17f9d704e_1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17f9d704e_1_1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c17f9d704e_1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95dba59c98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95dba59c9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95dba59c98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95dba59c98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1e52b2c7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c1e52b2c7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95dba59c98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95dba59c98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69" name="Google Shape;69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1" name="Google Shape;71;p1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72" name="Google Shape;72;p1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3" name="Google Shape;73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75" name="Google Shape;75;p1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76" name="Google Shape;76;p1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77" name="Google Shape;77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4"/>
          <p:cNvSpPr txBox="1"/>
          <p:nvPr>
            <p:ph type="ctr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508000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508001" y="2025650"/>
            <a:ext cx="6447501" cy="136993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508001" y="3395586"/>
            <a:ext cx="6447501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508001" y="1620442"/>
            <a:ext cx="3138026" cy="2910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3817477" y="1620442"/>
            <a:ext cx="3138026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506809" y="1620737"/>
            <a:ext cx="3139217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15" name="Google Shape;115;p20"/>
          <p:cNvSpPr txBox="1"/>
          <p:nvPr>
            <p:ph idx="2" type="body"/>
          </p:nvPr>
        </p:nvSpPr>
        <p:spPr>
          <a:xfrm>
            <a:off x="506809" y="2052934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3" type="body"/>
          </p:nvPr>
        </p:nvSpPr>
        <p:spPr>
          <a:xfrm>
            <a:off x="3816287" y="1620737"/>
            <a:ext cx="3139213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17" name="Google Shape;117;p20"/>
          <p:cNvSpPr txBox="1"/>
          <p:nvPr>
            <p:ph idx="4" type="body"/>
          </p:nvPr>
        </p:nvSpPr>
        <p:spPr>
          <a:xfrm>
            <a:off x="3816288" y="2052934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508001" y="1123953"/>
            <a:ext cx="2890896" cy="9588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570346" y="386193"/>
            <a:ext cx="3385156" cy="4144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508001" y="2082802"/>
            <a:ext cx="2890896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125" name="Google Shape;125;p21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508000" y="3600450"/>
            <a:ext cx="64475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2"/>
          <p:cNvSpPr/>
          <p:nvPr>
            <p:ph idx="2" type="pic"/>
          </p:nvPr>
        </p:nvSpPr>
        <p:spPr>
          <a:xfrm>
            <a:off x="508000" y="457200"/>
            <a:ext cx="6447501" cy="2884288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508000" y="4025503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508001" y="457200"/>
            <a:ext cx="6447501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2" type="body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49" name="Google Shape;149;p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508001" y="1448991"/>
            <a:ext cx="6447501" cy="194659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2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64" name="Google Shape;164;p26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514349" y="457200"/>
            <a:ext cx="6441152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2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 rot="5400000">
            <a:off x="2276461" y="-148019"/>
            <a:ext cx="2910580" cy="64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 rot="5400000">
            <a:off x="4495739" y="1937215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 rot="5400000">
            <a:off x="1186264" y="-221062"/>
            <a:ext cx="3938588" cy="52951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52" name="Google Shape;52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" name="Google Shape;54;p1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55" name="Google Shape;55;p1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6" name="Google Shape;56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58" name="Google Shape;58;p1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59" name="Google Shape;59;p1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60" name="Google Shape;60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3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508000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ctrTitle"/>
          </p:nvPr>
        </p:nvSpPr>
        <p:spPr>
          <a:xfrm>
            <a:off x="584130" y="555278"/>
            <a:ext cx="6837000" cy="29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None/>
            </a:pPr>
            <a:br>
              <a:rPr lang="en" sz="7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7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HEART GENERAL MEMBERSHIP MEETING </a:t>
            </a:r>
            <a:br>
              <a:rPr lang="en" sz="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5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&amp; LUNCHEON</a:t>
            </a:r>
            <a:endParaRPr/>
          </a:p>
        </p:txBody>
      </p:sp>
      <p:sp>
        <p:nvSpPr>
          <p:cNvPr id="190" name="Google Shape;190;p30"/>
          <p:cNvSpPr txBox="1"/>
          <p:nvPr>
            <p:ph idx="1" type="subTitle"/>
          </p:nvPr>
        </p:nvSpPr>
        <p:spPr>
          <a:xfrm>
            <a:off x="114300" y="3712725"/>
            <a:ext cx="7483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9629"/>
              <a:buNone/>
            </a:pPr>
            <a:r>
              <a:t/>
            </a:r>
            <a:endParaRPr sz="1080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SzPct val="71621"/>
              <a:buNone/>
            </a:pPr>
            <a:r>
              <a:rPr lang="en" sz="1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March 10</a:t>
            </a:r>
            <a:r>
              <a:rPr baseline="30000" lang="en" sz="1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</a:t>
            </a:r>
            <a:r>
              <a:rPr lang="en" sz="1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2026</a:t>
            </a:r>
            <a:endParaRPr sz="148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1200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rPr lang="en" sz="1200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  <p:sp>
        <p:nvSpPr>
          <p:cNvPr id="191" name="Google Shape;191;p30"/>
          <p:cNvSpPr/>
          <p:nvPr/>
        </p:nvSpPr>
        <p:spPr>
          <a:xfrm>
            <a:off x="114300" y="0"/>
            <a:ext cx="550718" cy="2109355"/>
          </a:xfrm>
          <a:prstGeom prst="halfFrame">
            <a:avLst>
              <a:gd fmla="val 33333" name="adj1"/>
              <a:gd fmla="val 39716" name="adj2"/>
            </a:avLst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Free Heart Png, Download Free Clip Art, Free Clip Art on Clipart Library"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825" y="191525"/>
            <a:ext cx="1582650" cy="144664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C00000"/>
            </a:outerShdw>
          </a:effectLst>
        </p:spPr>
      </p:pic>
      <p:pic>
        <p:nvPicPr>
          <p:cNvPr descr="St Patricks Day Clipart Download Free St Patricks - Free Clipart Saint  Patricks Day – Stunning free transparent png clipart images free download" id="193" name="Google Shape;19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975" y="461125"/>
            <a:ext cx="1411300" cy="70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Heart Png, Download Free Clip Art, Free Clip Art on Clipart Library" id="194" name="Google Shape;1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3425" y="3315725"/>
            <a:ext cx="1582650" cy="140325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C00000"/>
            </a:outerShdw>
          </a:effectLst>
        </p:spPr>
      </p:pic>
      <p:pic>
        <p:nvPicPr>
          <p:cNvPr descr="St Patricks Day Clipart Download Free St Patricks - Free Clipart Saint  Patricks Day – Stunning free transparent png clipart images free download" id="195" name="Google Shape;19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8575" y="3585325"/>
            <a:ext cx="1411300" cy="6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452611">
            <a:off x="5747067" y="2164171"/>
            <a:ext cx="1746238" cy="11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>
            <p:ph type="ctrTitle"/>
          </p:nvPr>
        </p:nvSpPr>
        <p:spPr>
          <a:xfrm>
            <a:off x="412450" y="-25400"/>
            <a:ext cx="70116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Recruitment &amp; Retention</a:t>
            </a:r>
            <a:endParaRPr sz="4800"/>
          </a:p>
        </p:txBody>
      </p:sp>
      <p:sp>
        <p:nvSpPr>
          <p:cNvPr id="268" name="Google Shape;268;p39"/>
          <p:cNvSpPr txBox="1"/>
          <p:nvPr>
            <p:ph idx="1" type="subTitle"/>
          </p:nvPr>
        </p:nvSpPr>
        <p:spPr>
          <a:xfrm>
            <a:off x="1224375" y="1356296"/>
            <a:ext cx="4830000" cy="275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new members!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we doing?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HEART’s Birthday lottery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Are you feeling lucky?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1"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1681900" y="4683900"/>
            <a:ext cx="56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679961" y="4344050"/>
            <a:ext cx="6344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7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Susan Sellner</a:t>
            </a:r>
            <a:r>
              <a:rPr lang="en" sz="27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Chairperson</a:t>
            </a:r>
            <a:endParaRPr sz="27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Google Shape;27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4820138">
            <a:off x="311118" y="3231345"/>
            <a:ext cx="1235288" cy="106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type="ctrTitle"/>
          </p:nvPr>
        </p:nvSpPr>
        <p:spPr>
          <a:xfrm>
            <a:off x="594425" y="247925"/>
            <a:ext cx="6574800" cy="96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Necrology Report</a:t>
            </a:r>
            <a:endParaRPr sz="5200"/>
          </a:p>
        </p:txBody>
      </p:sp>
      <p:sp>
        <p:nvSpPr>
          <p:cNvPr id="277" name="Google Shape;277;p40"/>
          <p:cNvSpPr txBox="1"/>
          <p:nvPr>
            <p:ph idx="1" type="subTitle"/>
          </p:nvPr>
        </p:nvSpPr>
        <p:spPr>
          <a:xfrm>
            <a:off x="924124" y="1464300"/>
            <a:ext cx="6675600" cy="2451000"/>
          </a:xfrm>
          <a:prstGeom prst="rect">
            <a:avLst/>
          </a:prstGeom>
          <a:noFill/>
        </p:spPr>
        <p:txBody>
          <a:bodyPr anchorCtr="0" anchor="t" bIns="91425" lIns="114300" spcFirstLastPara="1" rIns="91425" wrap="square" tIns="91425">
            <a:normAutofit fontScale="25000" lnSpcReduction="20000"/>
          </a:bodyPr>
          <a:lstStyle/>
          <a:p>
            <a:pPr indent="-32385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those who passed in 2025…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Joseph Heaps, 1/6	Barbara Greenfield, 7/30</a:t>
            </a:r>
            <a:endParaRPr sz="9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Judy Snyder,  3/21	Larry Cohen, 12/27</a:t>
            </a:r>
            <a:endParaRPr sz="9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let us know if you have information on the passing of a HEART member or colleague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0"/>
          <p:cNvSpPr txBox="1"/>
          <p:nvPr>
            <p:ph idx="1" type="subTitle"/>
          </p:nvPr>
        </p:nvSpPr>
        <p:spPr>
          <a:xfrm>
            <a:off x="2024995" y="4400862"/>
            <a:ext cx="418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i="1"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Marlyn Oatts</a:t>
            </a: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Chairperson</a:t>
            </a:r>
            <a:endParaRPr/>
          </a:p>
        </p:txBody>
      </p:sp>
      <p:pic>
        <p:nvPicPr>
          <p:cNvPr id="279" name="Google Shape;27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1946">
            <a:off x="7735485" y="1288916"/>
            <a:ext cx="1410650" cy="283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/>
          <p:nvPr>
            <p:ph type="ctrTitle"/>
          </p:nvPr>
        </p:nvSpPr>
        <p:spPr>
          <a:xfrm>
            <a:off x="571500" y="441700"/>
            <a:ext cx="66708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onstantia"/>
              <a:buNone/>
            </a:pPr>
            <a:br>
              <a:rPr lang="en" sz="47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en" sz="47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4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Socializing with HEART</a:t>
            </a:r>
            <a:endParaRPr sz="49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6" name="Google Shape;286;p41"/>
          <p:cNvSpPr txBox="1"/>
          <p:nvPr>
            <p:ph idx="1" type="subTitle"/>
          </p:nvPr>
        </p:nvSpPr>
        <p:spPr>
          <a:xfrm>
            <a:off x="1661925" y="4366675"/>
            <a:ext cx="53676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i="1"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Sue Mascaro</a:t>
            </a: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Co-President</a:t>
            </a:r>
            <a:endParaRPr sz="2700"/>
          </a:p>
        </p:txBody>
      </p:sp>
      <p:sp>
        <p:nvSpPr>
          <p:cNvPr id="287" name="Google Shape;287;p41"/>
          <p:cNvSpPr txBox="1"/>
          <p:nvPr/>
        </p:nvSpPr>
        <p:spPr>
          <a:xfrm>
            <a:off x="145148" y="1484850"/>
            <a:ext cx="71481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HEART for new shows at Toby’s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1085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i="1" lang="en" sz="2900">
                <a:solidFill>
                  <a:schemeClr val="dk1"/>
                </a:solidFill>
              </a:rPr>
              <a:t> </a:t>
            </a:r>
            <a:r>
              <a:rPr i="1" lang="en" sz="3000">
                <a:solidFill>
                  <a:schemeClr val="dk1"/>
                </a:solidFill>
              </a:rPr>
              <a:t>Wizard of Oz</a:t>
            </a:r>
            <a:r>
              <a:rPr i="1" lang="en" sz="3000">
                <a:solidFill>
                  <a:schemeClr val="dk1"/>
                </a:solidFill>
              </a:rPr>
              <a:t>, </a:t>
            </a:r>
            <a:r>
              <a:rPr lang="en" sz="3000">
                <a:solidFill>
                  <a:schemeClr val="dk1"/>
                </a:solidFill>
              </a:rPr>
              <a:t>April</a:t>
            </a:r>
            <a:r>
              <a:rPr lang="en" sz="3000">
                <a:solidFill>
                  <a:schemeClr val="dk1"/>
                </a:solidFill>
              </a:rPr>
              <a:t> 9</a:t>
            </a:r>
            <a:endParaRPr sz="3000">
              <a:solidFill>
                <a:schemeClr val="dk1"/>
              </a:solidFill>
            </a:endParaRPr>
          </a:p>
          <a:p>
            <a:pPr indent="114300" lvl="0" marL="10858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76200" lvl="0" marL="1085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i="1" lang="en" sz="3000">
                <a:solidFill>
                  <a:schemeClr val="dk1"/>
                </a:solidFill>
              </a:rPr>
              <a:t> Donna Summer Musical, </a:t>
            </a:r>
            <a:r>
              <a:rPr lang="en" sz="3000">
                <a:solidFill>
                  <a:schemeClr val="dk1"/>
                </a:solidFill>
              </a:rPr>
              <a:t>Oct.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>
                <a:solidFill>
                  <a:schemeClr val="dk1"/>
                </a:solidFill>
              </a:rPr>
              <a:t>29</a:t>
            </a:r>
            <a:endParaRPr sz="3000">
              <a:solidFill>
                <a:schemeClr val="dk1"/>
              </a:solidFill>
            </a:endParaRPr>
          </a:p>
          <a:p>
            <a:pPr indent="114300" lvl="0" marL="10858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69850" lvl="0" marL="1085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i="1" lang="en" sz="2900">
                <a:solidFill>
                  <a:schemeClr val="dk1"/>
                </a:solidFill>
              </a:rPr>
              <a:t> </a:t>
            </a:r>
            <a:r>
              <a:rPr i="1" lang="en" sz="3000">
                <a:solidFill>
                  <a:schemeClr val="dk1"/>
                </a:solidFill>
              </a:rPr>
              <a:t>White Christmas</a:t>
            </a:r>
            <a:r>
              <a:rPr i="1" lang="en" sz="3000">
                <a:solidFill>
                  <a:schemeClr val="dk1"/>
                </a:solidFill>
              </a:rPr>
              <a:t>, </a:t>
            </a:r>
            <a:r>
              <a:rPr lang="en" sz="3000">
                <a:solidFill>
                  <a:schemeClr val="dk1"/>
                </a:solidFill>
              </a:rPr>
              <a:t>Dec.</a:t>
            </a:r>
            <a:r>
              <a:rPr lang="en" sz="3000">
                <a:solidFill>
                  <a:schemeClr val="dk1"/>
                </a:solidFill>
              </a:rPr>
              <a:t> 17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MUSICAL NOTE, Download Free Clip Art, Free Clip Art on Clipart Library" id="288" name="Google Shape;28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76830">
            <a:off x="7919961" y="807763"/>
            <a:ext cx="795003" cy="863300"/>
          </a:xfrm>
          <a:prstGeom prst="rect">
            <a:avLst/>
          </a:prstGeom>
          <a:solidFill>
            <a:srgbClr val="BFE471"/>
          </a:solidFill>
          <a:ln>
            <a:noFill/>
          </a:ln>
        </p:spPr>
      </p:pic>
      <p:pic>
        <p:nvPicPr>
          <p:cNvPr descr="Free MUSICAL NOTE, Download Free Clip Art, Free Clip Art on Clipart Library" id="289" name="Google Shape;2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41045">
            <a:off x="7966979" y="3904204"/>
            <a:ext cx="826441" cy="883443"/>
          </a:xfrm>
          <a:prstGeom prst="rect">
            <a:avLst/>
          </a:prstGeom>
          <a:solidFill>
            <a:srgbClr val="BFE471"/>
          </a:solidFill>
          <a:ln>
            <a:noFill/>
          </a:ln>
        </p:spPr>
      </p:pic>
      <p:pic>
        <p:nvPicPr>
          <p:cNvPr id="290" name="Google Shape;29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66903">
            <a:off x="-7830" y="3339300"/>
            <a:ext cx="1481357" cy="185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type="ctrTitle"/>
          </p:nvPr>
        </p:nvSpPr>
        <p:spPr>
          <a:xfrm>
            <a:off x="730275" y="223675"/>
            <a:ext cx="6536400" cy="945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What’s Next?</a:t>
            </a:r>
            <a:endParaRPr sz="5200"/>
          </a:p>
        </p:txBody>
      </p:sp>
      <p:sp>
        <p:nvSpPr>
          <p:cNvPr id="296" name="Google Shape;296;p42"/>
          <p:cNvSpPr txBox="1"/>
          <p:nvPr>
            <p:ph idx="1" type="subTitle"/>
          </p:nvPr>
        </p:nvSpPr>
        <p:spPr>
          <a:xfrm>
            <a:off x="3051954" y="1259255"/>
            <a:ext cx="4474800" cy="352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Meeting on     May 12th 👍</a:t>
            </a:r>
            <a:endParaRPr sz="10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Nametag Recycling Program 😊</a:t>
            </a:r>
            <a:endParaRPr sz="1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values your input (half-sheets)</a:t>
            </a:r>
            <a:endParaRPr sz="5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2"/>
          <p:cNvSpPr txBox="1"/>
          <p:nvPr/>
        </p:nvSpPr>
        <p:spPr>
          <a:xfrm>
            <a:off x="419030" y="3361151"/>
            <a:ext cx="261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F3F3F"/>
                </a:solidFill>
              </a:rPr>
              <a:t>⬆️ </a:t>
            </a:r>
            <a:endParaRPr sz="2000">
              <a:solidFill>
                <a:srgbClr val="3F3F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F3F3F"/>
                </a:solidFill>
              </a:rPr>
              <a:t>Join HEART’s Facebook Group!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298" name="Google Shape;2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15" y="1432873"/>
            <a:ext cx="2230900" cy="20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>
            <p:ph type="ctrTitle"/>
          </p:nvPr>
        </p:nvSpPr>
        <p:spPr>
          <a:xfrm>
            <a:off x="444725" y="149350"/>
            <a:ext cx="71856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tantia"/>
              <a:buNone/>
            </a:pPr>
            <a:r>
              <a:rPr b="1" lang="en" sz="37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Thank You for </a:t>
            </a:r>
            <a:endParaRPr b="1" sz="37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tantia"/>
              <a:buNone/>
            </a:pPr>
            <a:r>
              <a:rPr b="1" lang="en" sz="37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Joining us Today</a:t>
            </a:r>
            <a:endParaRPr sz="37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4" name="Google Shape;304;p43"/>
          <p:cNvSpPr/>
          <p:nvPr/>
        </p:nvSpPr>
        <p:spPr>
          <a:xfrm>
            <a:off x="0" y="0"/>
            <a:ext cx="571499" cy="2841834"/>
          </a:xfrm>
          <a:prstGeom prst="halfFrame">
            <a:avLst>
              <a:gd fmla="val 33333" name="adj1"/>
              <a:gd fmla="val 70448" name="adj2"/>
            </a:avLst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175297" y="3469850"/>
            <a:ext cx="7989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</a:t>
            </a:r>
            <a:r>
              <a:rPr lang="en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HEART Executive Team:</a:t>
            </a:r>
            <a:endParaRPr sz="3000"/>
          </a:p>
        </p:txBody>
      </p:sp>
      <p:sp>
        <p:nvSpPr>
          <p:cNvPr id="306" name="Google Shape;306;p43"/>
          <p:cNvSpPr txBox="1"/>
          <p:nvPr/>
        </p:nvSpPr>
        <p:spPr>
          <a:xfrm>
            <a:off x="133755" y="4194800"/>
            <a:ext cx="8794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Addie, Anne, Corita, Donna, Elise, Ellen, Fran, Gail, Genee, 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Gene, Janet, Jim, Karyn, Marlyn, Patti, Ronnie, Sharon, Susan &amp; Sue</a:t>
            </a:r>
            <a:r>
              <a:rPr lang="en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000"/>
          </a:p>
        </p:txBody>
      </p:sp>
      <p:pic>
        <p:nvPicPr>
          <p:cNvPr descr="Free Spring Clipart Images | Free download on ClipArtMag" id="307" name="Google Shape;3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145" y="1419276"/>
            <a:ext cx="2890625" cy="202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ctrTitle"/>
          </p:nvPr>
        </p:nvSpPr>
        <p:spPr>
          <a:xfrm>
            <a:off x="557213" y="547857"/>
            <a:ext cx="6654404" cy="227560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97"/>
              <a:buFont typeface="Arial"/>
              <a:buNone/>
            </a:pPr>
            <a:r>
              <a:rPr lang="en" sz="7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WELCOME</a:t>
            </a:r>
            <a:br>
              <a:rPr lang="en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1"/>
          <p:cNvSpPr txBox="1"/>
          <p:nvPr>
            <p:ph idx="1" type="subTitle"/>
          </p:nvPr>
        </p:nvSpPr>
        <p:spPr>
          <a:xfrm>
            <a:off x="-446489" y="3909062"/>
            <a:ext cx="8695373" cy="10972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79629"/>
              <a:buNone/>
            </a:pPr>
            <a:r>
              <a:t/>
            </a:r>
            <a:endParaRPr sz="10800">
              <a:solidFill>
                <a:srgbClr val="3F78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rPr lang="en" sz="12000">
                <a:solidFill>
                  <a:srgbClr val="3F7818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  <p:sp>
        <p:nvSpPr>
          <p:cNvPr id="203" name="Google Shape;203;p31"/>
          <p:cNvSpPr/>
          <p:nvPr/>
        </p:nvSpPr>
        <p:spPr>
          <a:xfrm>
            <a:off x="114300" y="0"/>
            <a:ext cx="550718" cy="2109355"/>
          </a:xfrm>
          <a:prstGeom prst="halfFrame">
            <a:avLst>
              <a:gd fmla="val 33333" name="adj1"/>
              <a:gd fmla="val 39716" name="adj2"/>
            </a:avLst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Free Spring Quotes Cliparts, Download Free Clip Art, Free Clip Art on  Clipart Library" id="204" name="Google Shape;2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4600" y="1994825"/>
            <a:ext cx="3651025" cy="27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>
            <a:off x="0" y="0"/>
            <a:ext cx="571499" cy="2841834"/>
          </a:xfrm>
          <a:prstGeom prst="halfFrame">
            <a:avLst>
              <a:gd fmla="val 33333" name="adj1"/>
              <a:gd fmla="val 70448" name="adj2"/>
            </a:avLst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32"/>
          <p:cNvSpPr txBox="1"/>
          <p:nvPr>
            <p:ph type="ctrTitle"/>
          </p:nvPr>
        </p:nvSpPr>
        <p:spPr>
          <a:xfrm>
            <a:off x="254750" y="367350"/>
            <a:ext cx="73029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ct val="100000"/>
              <a:buFont typeface="Constantia"/>
              <a:buNone/>
            </a:pPr>
            <a:br>
              <a:rPr lang="en" sz="4700">
                <a:solidFill>
                  <a:srgbClr val="3F7818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5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Approval of the Minutes</a:t>
            </a:r>
            <a:endParaRPr sz="53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1" name="Google Shape;211;p32"/>
          <p:cNvSpPr txBox="1"/>
          <p:nvPr>
            <p:ph idx="1" type="subTitle"/>
          </p:nvPr>
        </p:nvSpPr>
        <p:spPr>
          <a:xfrm>
            <a:off x="1364335" y="4220901"/>
            <a:ext cx="6519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i="1"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Janet Zimmerman</a:t>
            </a: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Secretary</a:t>
            </a:r>
            <a:endParaRPr/>
          </a:p>
        </p:txBody>
      </p:sp>
      <p:sp>
        <p:nvSpPr>
          <p:cNvPr id="212" name="Google Shape;212;p32"/>
          <p:cNvSpPr txBox="1"/>
          <p:nvPr/>
        </p:nvSpPr>
        <p:spPr>
          <a:xfrm>
            <a:off x="568473" y="1698575"/>
            <a:ext cx="68751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431800" lvl="0" marL="431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■"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" sz="3000">
                <a:solidFill>
                  <a:schemeClr val="dk1"/>
                </a:solidFill>
              </a:rPr>
              <a:t>HEART’s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3000">
                <a:solidFill>
                  <a:schemeClr val="dk1"/>
                </a:solidFill>
              </a:rPr>
              <a:t>October   </a:t>
            </a: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General Meeting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431800" lvl="0" marL="431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" sz="3000">
                <a:solidFill>
                  <a:schemeClr val="dk1"/>
                </a:solidFill>
              </a:rPr>
              <a:t>Copies are available at 				each table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descr="190 Spring Clipart ideas in 2021 | spring clipart, clip art, free clipart  images"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0775" y="2039975"/>
            <a:ext cx="1704300" cy="18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ctrTitle"/>
          </p:nvPr>
        </p:nvSpPr>
        <p:spPr>
          <a:xfrm>
            <a:off x="543295" y="222242"/>
            <a:ext cx="66441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tantia"/>
              <a:buNone/>
            </a:pPr>
            <a:r>
              <a:rPr lang="en" sz="5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Treasurer’s</a:t>
            </a:r>
            <a:r>
              <a:rPr lang="en" sz="5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Report</a:t>
            </a:r>
            <a:endParaRPr sz="5200"/>
          </a:p>
        </p:txBody>
      </p:sp>
      <p:sp>
        <p:nvSpPr>
          <p:cNvPr id="219" name="Google Shape;219;p33"/>
          <p:cNvSpPr txBox="1"/>
          <p:nvPr>
            <p:ph idx="1" type="subTitle"/>
          </p:nvPr>
        </p:nvSpPr>
        <p:spPr>
          <a:xfrm>
            <a:off x="704050" y="1615900"/>
            <a:ext cx="6850200" cy="21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Account: 	$39,450.51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Savings Account:		$  1,684.24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Scholarship:				$  2,192.78</a:t>
            </a:r>
            <a:endParaRPr/>
          </a:p>
          <a:p>
            <a:pPr indent="0" lvl="1" marL="3429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33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0" y="0"/>
            <a:ext cx="571499" cy="1963882"/>
          </a:xfrm>
          <a:prstGeom prst="halfFrame">
            <a:avLst>
              <a:gd fmla="val 33333" name="adj1"/>
              <a:gd fmla="val 39716" name="adj2"/>
            </a:avLst>
          </a:prstGeom>
          <a:solidFill>
            <a:srgbClr val="3F7818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0" y="0"/>
            <a:ext cx="571499" cy="2841834"/>
          </a:xfrm>
          <a:prstGeom prst="halfFrame">
            <a:avLst>
              <a:gd fmla="val 33333" name="adj1"/>
              <a:gd fmla="val 70448" name="adj2"/>
            </a:avLst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33"/>
          <p:cNvSpPr txBox="1"/>
          <p:nvPr>
            <p:ph idx="1" type="subTitle"/>
          </p:nvPr>
        </p:nvSpPr>
        <p:spPr>
          <a:xfrm>
            <a:off x="994725" y="4220900"/>
            <a:ext cx="5665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i="1"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Ellen Hill</a:t>
            </a: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Treasurer</a:t>
            </a:r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3440">
            <a:off x="565200" y="3775813"/>
            <a:ext cx="1589151" cy="13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65671">
            <a:off x="5439026" y="3791338"/>
            <a:ext cx="1589150" cy="137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ctrTitle"/>
          </p:nvPr>
        </p:nvSpPr>
        <p:spPr>
          <a:xfrm>
            <a:off x="341000" y="864883"/>
            <a:ext cx="7147200" cy="20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onstantia"/>
              <a:buNone/>
            </a:pPr>
            <a:r>
              <a:rPr lang="en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FEATURED PRESENTATION: </a:t>
            </a:r>
            <a:endParaRPr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onstantia"/>
              <a:buNone/>
            </a:pPr>
            <a:r>
              <a:t/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onstantia"/>
              <a:buNone/>
            </a:pPr>
            <a:r>
              <a:rPr lang="en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 Community at Work:</a:t>
            </a: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onstantia"/>
              <a:buNone/>
            </a:pPr>
            <a:r>
              <a:rPr lang="en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Services </a:t>
            </a:r>
            <a:r>
              <a:rPr i="1" lang="en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and</a:t>
            </a:r>
            <a:r>
              <a:rPr lang="en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Opportunities</a:t>
            </a:r>
            <a:endParaRPr sz="4000"/>
          </a:p>
        </p:txBody>
      </p:sp>
      <p:sp>
        <p:nvSpPr>
          <p:cNvPr id="230" name="Google Shape;230;p34"/>
          <p:cNvSpPr/>
          <p:nvPr/>
        </p:nvSpPr>
        <p:spPr>
          <a:xfrm>
            <a:off x="0" y="0"/>
            <a:ext cx="571499" cy="1963882"/>
          </a:xfrm>
          <a:prstGeom prst="halfFrame">
            <a:avLst>
              <a:gd fmla="val 33333" name="adj1"/>
              <a:gd fmla="val 39716" name="adj2"/>
            </a:avLst>
          </a:prstGeom>
          <a:solidFill>
            <a:srgbClr val="3F7818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0" y="0"/>
            <a:ext cx="571499" cy="2841834"/>
          </a:xfrm>
          <a:prstGeom prst="halfFrame">
            <a:avLst>
              <a:gd fmla="val 33333" name="adj1"/>
              <a:gd fmla="val 70448" name="adj2"/>
            </a:avLst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077" y="3023299"/>
            <a:ext cx="1224975" cy="18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131" y="3090835"/>
            <a:ext cx="1963875" cy="19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ctrTitle"/>
          </p:nvPr>
        </p:nvSpPr>
        <p:spPr>
          <a:xfrm>
            <a:off x="511815" y="814328"/>
            <a:ext cx="7011600" cy="2371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4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Tracy Broccolino</a:t>
            </a:r>
            <a:r>
              <a:rPr lang="en" sz="4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President</a:t>
            </a:r>
            <a:endParaRPr sz="45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Community Action Council</a:t>
            </a:r>
            <a:endParaRPr sz="4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of Howard County </a:t>
            </a:r>
            <a:endParaRPr sz="4400"/>
          </a:p>
        </p:txBody>
      </p:sp>
      <p:sp>
        <p:nvSpPr>
          <p:cNvPr id="239" name="Google Shape;239;p35"/>
          <p:cNvSpPr txBox="1"/>
          <p:nvPr/>
        </p:nvSpPr>
        <p:spPr>
          <a:xfrm>
            <a:off x="1681900" y="4683900"/>
            <a:ext cx="56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ink to Community Action Council of Howard County Home Page"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591" y="3658354"/>
            <a:ext cx="5632500" cy="1088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type="ctrTitle"/>
          </p:nvPr>
        </p:nvSpPr>
        <p:spPr>
          <a:xfrm>
            <a:off x="497567" y="167877"/>
            <a:ext cx="7011600" cy="2371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4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Allison Smith</a:t>
            </a:r>
            <a:r>
              <a:rPr lang="en" sz="4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President</a:t>
            </a:r>
            <a:endParaRPr sz="45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AOK Mentoring &amp; Tutoring</a:t>
            </a:r>
            <a:endParaRPr sz="4400"/>
          </a:p>
        </p:txBody>
      </p:sp>
      <p:sp>
        <p:nvSpPr>
          <p:cNvPr id="246" name="Google Shape;246;p36"/>
          <p:cNvSpPr txBox="1"/>
          <p:nvPr/>
        </p:nvSpPr>
        <p:spPr>
          <a:xfrm>
            <a:off x="1608625" y="4390825"/>
            <a:ext cx="56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007" y="3044106"/>
            <a:ext cx="3046100" cy="15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ctrTitle"/>
          </p:nvPr>
        </p:nvSpPr>
        <p:spPr>
          <a:xfrm>
            <a:off x="436769" y="486389"/>
            <a:ext cx="7011600" cy="2371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4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Andrew Burkowske</a:t>
            </a:r>
            <a:r>
              <a:rPr lang="en" sz="4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Program Manager</a:t>
            </a:r>
            <a:endParaRPr sz="45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solidFill>
                  <a:srgbClr val="FFFFFF"/>
                </a:solidFill>
                <a:highlight>
                  <a:srgbClr val="073763"/>
                </a:highlight>
                <a:latin typeface="Constantia"/>
                <a:ea typeface="Constantia"/>
                <a:cs typeface="Constantia"/>
                <a:sym typeface="Constantia"/>
              </a:rPr>
              <a:t>N</a:t>
            </a:r>
            <a:r>
              <a:rPr lang="en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eighbor Ride </a:t>
            </a:r>
            <a:endParaRPr sz="4400"/>
          </a:p>
        </p:txBody>
      </p:sp>
      <p:sp>
        <p:nvSpPr>
          <p:cNvPr id="253" name="Google Shape;253;p37"/>
          <p:cNvSpPr txBox="1"/>
          <p:nvPr/>
        </p:nvSpPr>
        <p:spPr>
          <a:xfrm>
            <a:off x="1681900" y="4683900"/>
            <a:ext cx="56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734" y="3410167"/>
            <a:ext cx="4036974" cy="12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type="ctrTitle"/>
          </p:nvPr>
        </p:nvSpPr>
        <p:spPr>
          <a:xfrm>
            <a:off x="352619" y="352627"/>
            <a:ext cx="7180800" cy="2371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4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Sheri Fox</a:t>
            </a:r>
            <a:r>
              <a:rPr lang="en" sz="4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Administrator</a:t>
            </a:r>
            <a:endParaRPr sz="45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Howard County </a:t>
            </a:r>
            <a:r>
              <a:rPr lang="en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Animal Control </a:t>
            </a:r>
            <a:r>
              <a:rPr i="1" lang="en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&amp;</a:t>
            </a:r>
            <a:r>
              <a:rPr lang="en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Adoption Center </a:t>
            </a:r>
            <a:endParaRPr sz="4400"/>
          </a:p>
        </p:txBody>
      </p:sp>
      <p:sp>
        <p:nvSpPr>
          <p:cNvPr id="260" name="Google Shape;260;p38"/>
          <p:cNvSpPr txBox="1"/>
          <p:nvPr/>
        </p:nvSpPr>
        <p:spPr>
          <a:xfrm>
            <a:off x="1681900" y="4683900"/>
            <a:ext cx="56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1" name="Google Shape;2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034" y="2978405"/>
            <a:ext cx="2950550" cy="1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